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29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7200" b="1" dirty="0">
                <a:latin typeface="Calibri" panose="020F0502020204030204" pitchFamily="34" charset="0"/>
              </a:rPr>
              <a:t>AP Exam Scoring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2842" y="3182459"/>
            <a:ext cx="1796178" cy="1117687"/>
          </a:xfrm>
        </p:spPr>
        <p:txBody>
          <a:bodyPr>
            <a:normAutofit/>
          </a:bodyPr>
          <a:lstStyle/>
          <a:p>
            <a:r>
              <a:rPr lang="en-US" sz="5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64723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9389" y="625642"/>
            <a:ext cx="9849853" cy="549381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Aft>
                <a:spcPts val="600"/>
              </a:spcAft>
            </a:pPr>
            <a:r>
              <a:rPr lang="en-US" sz="5600" b="1" kern="14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  <a:t>PRE-DETERMINED:</a:t>
            </a:r>
          </a:p>
          <a:p>
            <a:pPr algn="ctr">
              <a:spcAft>
                <a:spcPts val="600"/>
              </a:spcAft>
            </a:pPr>
            <a:r>
              <a:rPr lang="en-US" sz="5600" kern="14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  <a:t>Total points possible = 120</a:t>
            </a:r>
          </a:p>
          <a:p>
            <a:pPr algn="ctr">
              <a:spcAft>
                <a:spcPts val="600"/>
              </a:spcAft>
              <a:tabLst>
                <a:tab pos="2743200" algn="r"/>
                <a:tab pos="2925445" algn="l"/>
              </a:tabLst>
            </a:pPr>
            <a:r>
              <a:rPr lang="en-US" sz="5600" kern="1400" dirty="0">
                <a:solidFill>
                  <a:srgbClr val="FFFF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  <a:t>Essay section 	=  55%   </a:t>
            </a:r>
            <a:br>
              <a:rPr lang="en-US" sz="5600" kern="1400" dirty="0">
                <a:solidFill>
                  <a:srgbClr val="FFFF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</a:br>
            <a:r>
              <a:rPr lang="en-US" sz="5600" kern="1400" dirty="0">
                <a:solidFill>
                  <a:srgbClr val="FFFF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  <a:t>(66 points)</a:t>
            </a:r>
          </a:p>
          <a:p>
            <a:pPr algn="ctr">
              <a:spcAft>
                <a:spcPts val="600"/>
              </a:spcAft>
              <a:tabLst>
                <a:tab pos="2743200" algn="r"/>
                <a:tab pos="2925445" algn="l"/>
              </a:tabLst>
            </a:pPr>
            <a:r>
              <a:rPr lang="en-US" sz="5600" kern="1400" dirty="0">
                <a:solidFill>
                  <a:srgbClr val="FFFF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  <a:t>Multiple-choice section 	=  45% </a:t>
            </a:r>
            <a:br>
              <a:rPr lang="en-US" sz="5600" kern="1400" dirty="0">
                <a:solidFill>
                  <a:srgbClr val="FFFF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</a:br>
            <a:r>
              <a:rPr lang="en-US" sz="5600" kern="1400" dirty="0">
                <a:solidFill>
                  <a:srgbClr val="FFFF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Batang" panose="02030600000101010101" pitchFamily="18" charset="-127"/>
              </a:rPr>
              <a:t>(54 points)</a:t>
            </a:r>
          </a:p>
        </p:txBody>
      </p:sp>
    </p:spTree>
    <p:extLst>
      <p:ext uri="{BB962C8B-B14F-4D97-AF65-F5344CB8AC3E}">
        <p14:creationId xmlns:p14="http://schemas.microsoft.com/office/powerpoint/2010/main" val="2838260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78672"/>
              </p:ext>
            </p:extLst>
          </p:nvPr>
        </p:nvGraphicFramePr>
        <p:xfrm>
          <a:off x="657723" y="657726"/>
          <a:ext cx="9529013" cy="569494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87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8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8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8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92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40211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600" kern="1400" cap="all" baseline="0" dirty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Essay section</a:t>
                      </a:r>
                      <a:endParaRPr lang="en-US" sz="5600" b="1" kern="1400" cap="all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2404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effectLst/>
                        </a:rPr>
                        <a:t>TOTAL 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Each Essay </a:t>
                      </a:r>
                      <a:endParaRPr lang="en-US" sz="2800" kern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</a:rPr>
                        <a:t>Each point</a:t>
                      </a:r>
                      <a:b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en-US" sz="2200" kern="1400" dirty="0">
                          <a:solidFill>
                            <a:srgbClr val="C00000"/>
                          </a:solidFill>
                          <a:effectLst/>
                        </a:rPr>
                        <a:t>(on the 6-point scale)</a:t>
                      </a:r>
                      <a:endParaRPr lang="en-US" sz="22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9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effectLst/>
                        </a:rPr>
                        <a:t>points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effectLst/>
                        </a:rPr>
                        <a:t>percent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points</a:t>
                      </a:r>
                      <a:endParaRPr lang="en-US" sz="2800" kern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percent</a:t>
                      </a:r>
                      <a:endParaRPr lang="en-US" sz="2800" kern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</a:rPr>
                        <a:t>points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</a:rPr>
                        <a:t>percent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23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effectLst/>
                        </a:rPr>
                        <a:t>66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effectLst/>
                        </a:rPr>
                        <a:t>55 %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</a:t>
                      </a:r>
                      <a:endParaRPr lang="en-US" sz="2800" kern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18 %</a:t>
                      </a:r>
                      <a:endParaRPr lang="en-US" sz="2800" kern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</a:rPr>
                        <a:t>3.67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</a:rPr>
                        <a:t>3.01 %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5338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663700"/>
              </p:ext>
            </p:extLst>
          </p:nvPr>
        </p:nvGraphicFramePr>
        <p:xfrm>
          <a:off x="1122947" y="616417"/>
          <a:ext cx="9144002" cy="574327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23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3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3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3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19584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b="1" kern="1400" cap="all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Mulitple</a:t>
                      </a:r>
                      <a:r>
                        <a:rPr lang="en-US" sz="5400" b="1" kern="1400" cap="all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-Choice section</a:t>
                      </a:r>
                      <a:endParaRPr lang="en-US" sz="5400" kern="1400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7896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Each passage* </a:t>
                      </a:r>
                      <a:endParaRPr lang="en-US" sz="2800" kern="14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Each question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4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effectLst/>
                          <a:latin typeface="Calibri" panose="020F0502020204030204" pitchFamily="34" charset="0"/>
                        </a:rPr>
                        <a:t>Points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>
                          <a:effectLst/>
                          <a:latin typeface="Calibri" panose="020F0502020204030204" pitchFamily="34" charset="0"/>
                        </a:rPr>
                        <a:t>percent</a:t>
                      </a:r>
                      <a:endParaRPr lang="en-US" sz="2800" kern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points</a:t>
                      </a:r>
                      <a:endParaRPr lang="en-US" sz="2800" kern="14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percent</a:t>
                      </a:r>
                      <a:endParaRPr lang="en-US" sz="2800" kern="14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points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percent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65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effectLst/>
                          <a:latin typeface="Calibri" panose="020F0502020204030204" pitchFamily="34" charset="0"/>
                        </a:rPr>
                        <a:t>54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effectLst/>
                          <a:latin typeface="Calibri" panose="020F0502020204030204" pitchFamily="34" charset="0"/>
                        </a:rPr>
                        <a:t>46 %</a:t>
                      </a:r>
                      <a:endParaRPr lang="en-US" sz="28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13.5</a:t>
                      </a:r>
                      <a:endParaRPr lang="en-US" sz="2800" kern="14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10.8 %</a:t>
                      </a:r>
                      <a:endParaRPr lang="en-US" sz="2800" kern="14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1.018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kern="14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.849 %</a:t>
                      </a:r>
                      <a:endParaRPr lang="en-US" sz="28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7920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4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0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4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0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kern="1400" dirty="0">
                          <a:effectLst/>
                          <a:latin typeface="Calibri" panose="020F0502020204030204" pitchFamily="34" charset="0"/>
                        </a:rPr>
                        <a:t>* assumes, incorrectly, that five passages all count equally </a:t>
                      </a:r>
                      <a:endParaRPr lang="en-US" sz="1600" i="1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kern="14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600" i="1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4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0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i="1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i="1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Batang" panose="02030600000101010101" pitchFamily="18" charset="-127"/>
                      </a:endParaRPr>
                    </a:p>
                  </a:txBody>
                  <a:tcPr marL="36830" marR="36830" marT="36830" marB="3683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670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AP Exam Scores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175" y="2336873"/>
            <a:ext cx="1371600" cy="800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en-US" sz="4800" dirty="0"/>
              <a:t> 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=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177" y="3142619"/>
            <a:ext cx="1371600" cy="800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=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177" y="3948365"/>
            <a:ext cx="1371600" cy="800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=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177" y="4754111"/>
            <a:ext cx="1371600" cy="800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=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177" y="5559858"/>
            <a:ext cx="1371600" cy="800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=</a:t>
            </a:r>
          </a:p>
        </p:txBody>
      </p:sp>
      <p:sp>
        <p:nvSpPr>
          <p:cNvPr id="8" name="Rectangle 7"/>
          <p:cNvSpPr/>
          <p:nvPr/>
        </p:nvSpPr>
        <p:spPr>
          <a:xfrm>
            <a:off x="1787531" y="2222379"/>
            <a:ext cx="69461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extremely well qualified</a:t>
            </a:r>
          </a:p>
        </p:txBody>
      </p:sp>
      <p:sp>
        <p:nvSpPr>
          <p:cNvPr id="9" name="Rectangle 8"/>
          <p:cNvSpPr/>
          <p:nvPr/>
        </p:nvSpPr>
        <p:spPr>
          <a:xfrm>
            <a:off x="1787531" y="3035752"/>
            <a:ext cx="39693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well qualified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87531" y="3849125"/>
            <a:ext cx="26276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qualified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87531" y="4662498"/>
            <a:ext cx="49872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possibly qualified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87531" y="5475870"/>
            <a:ext cx="56941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418880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ip6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54" y="4290986"/>
            <a:ext cx="2113107" cy="104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2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154</TotalTime>
  <Words>124</Words>
  <Application>Microsoft Office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Trebuchet MS</vt:lpstr>
      <vt:lpstr>Berlin</vt:lpstr>
      <vt:lpstr>AP Exam Scoring</vt:lpstr>
      <vt:lpstr>PowerPoint Presentation</vt:lpstr>
      <vt:lpstr>PowerPoint Presentation</vt:lpstr>
      <vt:lpstr>PowerPoint Presentation</vt:lpstr>
      <vt:lpstr>AP Exam Scores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Exam Scoring</dc:title>
  <dc:creator>Skip Nicholson</dc:creator>
  <cp:lastModifiedBy>Skip Nicholson</cp:lastModifiedBy>
  <cp:revision>16</cp:revision>
  <dcterms:created xsi:type="dcterms:W3CDTF">2014-04-04T20:39:23Z</dcterms:created>
  <dcterms:modified xsi:type="dcterms:W3CDTF">2020-05-31T23:30:57Z</dcterms:modified>
</cp:coreProperties>
</file>